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700"/>
    <a:srgbClr val="C6531F"/>
    <a:srgbClr val="BF5727"/>
    <a:srgbClr val="B04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336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E6A2C-FEBD-4270-B1D0-1B841560E141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F3DB1-044E-4CF9-8477-036F21694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7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96AB5-1289-478B-B8C9-8137C068E2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94846" y="1326809"/>
            <a:ext cx="7437816" cy="20452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1" baseline="0">
                <a:solidFill>
                  <a:srgbClr val="BF57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94846" y="3580217"/>
            <a:ext cx="7437816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bg2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946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4846" y="1326809"/>
            <a:ext cx="7437816" cy="20452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1" baseline="0">
                <a:solidFill>
                  <a:srgbClr val="BF57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98884" y="3580217"/>
            <a:ext cx="6733778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bg2"/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909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9033" y="793680"/>
            <a:ext cx="7740650" cy="51673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BF57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xfrm>
            <a:off x="709033" y="1391915"/>
            <a:ext cx="7734300" cy="344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1pPr>
            <a:lvl2pPr marL="800100" indent="-342900">
              <a:buClr>
                <a:schemeClr val="bg2"/>
              </a:buClr>
              <a:buFont typeface="Lucida Grande"/>
              <a:buChar char="-"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2pPr>
            <a:lvl3pPr marL="1257300" indent="-342900">
              <a:buClr>
                <a:schemeClr val="bg2"/>
              </a:buClr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0427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/>
          <p:cNvSpPr>
            <a:spLocks noGrp="1"/>
          </p:cNvSpPr>
          <p:nvPr>
            <p:ph sz="half" idx="1"/>
          </p:nvPr>
        </p:nvSpPr>
        <p:spPr bwMode="auto">
          <a:xfrm>
            <a:off x="628650" y="1436995"/>
            <a:ext cx="3867150" cy="325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1" y="793680"/>
            <a:ext cx="7913397" cy="51673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BF57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sz="half" idx="10"/>
          </p:nvPr>
        </p:nvSpPr>
        <p:spPr bwMode="auto">
          <a:xfrm>
            <a:off x="4674897" y="1436581"/>
            <a:ext cx="3867150" cy="325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haris SIL" panose="02000500060000020004" pitchFamily="2" charset="0"/>
                <a:ea typeface="Charis SIL" panose="02000500060000020004" pitchFamily="2" charset="0"/>
                <a:cs typeface="Charis SIL" panose="02000500060000020004" pitchFamily="2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2229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183981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5479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95A5B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959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67" y="2068830"/>
            <a:ext cx="4413266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0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4762"/>
            <a:ext cx="9144000" cy="697706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2" name="Picture 1" descr="Cockrell_KO_formal_CHE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492" y="-194323"/>
            <a:ext cx="4027003" cy="14643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684" r:id="rId6"/>
    <p:sldLayoutId id="214748368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Patterning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Samuel Johnson</a:t>
            </a:r>
          </a:p>
          <a:p>
            <a:r>
              <a:rPr lang="en-US" dirty="0" smtClean="0"/>
              <a:t>11/6/18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Vapor Deposition (CVD)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CVD is simple and cheap</a:t>
            </a:r>
          </a:p>
          <a:p>
            <a:r>
              <a:rPr lang="en-US" dirty="0" smtClean="0"/>
              <a:t>High temperature</a:t>
            </a:r>
          </a:p>
          <a:p>
            <a:r>
              <a:rPr lang="en-US" dirty="0" smtClean="0"/>
              <a:t>Meets criteria listed before</a:t>
            </a:r>
            <a:endParaRPr lang="en-US" dirty="0"/>
          </a:p>
        </p:txBody>
      </p:sp>
      <p:pic>
        <p:nvPicPr>
          <p:cNvPr id="16386" name="Picture 2" descr="https://upload.wikimedia.org/wikipedia/commons/9/9e/ThermalCV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800351"/>
            <a:ext cx="4972050" cy="170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Etch time and conditions will determine material etched</a:t>
            </a:r>
          </a:p>
          <a:p>
            <a:pPr lvl="1"/>
            <a:r>
              <a:rPr lang="en-US" dirty="0" smtClean="0"/>
              <a:t>Etching too long will result in different sized features</a:t>
            </a:r>
            <a:endParaRPr lang="en-US" dirty="0"/>
          </a:p>
        </p:txBody>
      </p:sp>
      <p:pic>
        <p:nvPicPr>
          <p:cNvPr id="7170" name="Picture 2" descr="fig1-lele-vs-sad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3" t="56167" r="36697" b="2147"/>
          <a:stretch/>
        </p:blipFill>
        <p:spPr bwMode="auto">
          <a:xfrm>
            <a:off x="2178425" y="2527076"/>
            <a:ext cx="4565276" cy="217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6050" y="4814433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https://semiengineering.com/fillcut-self-aligned-double-patterning/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Trim Mask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Sidewall forms all around patterns-loops</a:t>
            </a:r>
          </a:p>
          <a:p>
            <a:r>
              <a:rPr lang="en-US" dirty="0" smtClean="0"/>
              <a:t>A problem if not desired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1" y="2457451"/>
            <a:ext cx="3889772" cy="221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20521" y="4836018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Chris Mack Lecture 59 (CHE 323) Lithography Double Manufacturing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Trim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another lithography step to get rid of undesired material</a:t>
            </a:r>
          </a:p>
          <a:p>
            <a:pPr lvl="1"/>
            <a:r>
              <a:rPr lang="en-US" dirty="0" smtClean="0"/>
              <a:t>Second mask</a:t>
            </a:r>
          </a:p>
          <a:p>
            <a:pPr lvl="1"/>
            <a:r>
              <a:rPr lang="en-US" dirty="0" smtClean="0"/>
              <a:t>Only use to get rid of unnecessary patterns </a:t>
            </a:r>
            <a:endParaRPr lang="en-US" dirty="0"/>
          </a:p>
        </p:txBody>
      </p:sp>
      <p:sp>
        <p:nvSpPr>
          <p:cNvPr id="4" name="AutoShape 4" descr="Figure 5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AutoShape 6" descr="Figure 5"/>
          <p:cNvSpPr>
            <a:spLocks noChangeAspect="1" noChangeArrowheads="1"/>
          </p:cNvSpPr>
          <p:nvPr/>
        </p:nvSpPr>
        <p:spPr bwMode="auto">
          <a:xfrm>
            <a:off x="1373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AutoShape 8" descr="Figure 5"/>
          <p:cNvSpPr>
            <a:spLocks noChangeAspect="1" noChangeArrowheads="1"/>
          </p:cNvSpPr>
          <p:nvPr/>
        </p:nvSpPr>
        <p:spPr bwMode="auto">
          <a:xfrm>
            <a:off x="1488281" y="1202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5"/>
          <a:stretch/>
        </p:blipFill>
        <p:spPr bwMode="auto">
          <a:xfrm>
            <a:off x="2939143" y="3086100"/>
            <a:ext cx="2993231" cy="146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600" y="4822832"/>
            <a:ext cx="274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https://ieeexplore.ieee.org/document/7723830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Trim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becomes a problem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lignment of the second mask becomes a consideration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14651" y="2800350"/>
            <a:ext cx="2993231" cy="1466510"/>
            <a:chOff x="685800" y="3505200"/>
            <a:chExt cx="3990975" cy="1955346"/>
          </a:xfrm>
        </p:grpSpPr>
        <p:pic>
          <p:nvPicPr>
            <p:cNvPr id="4" name="Picture 9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2675"/>
            <a:stretch/>
          </p:blipFill>
          <p:spPr bwMode="auto">
            <a:xfrm>
              <a:off x="685800" y="3505200"/>
              <a:ext cx="3990975" cy="195534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</p:pic>
        <p:sp>
          <p:nvSpPr>
            <p:cNvPr id="5" name="Rectangle 4"/>
            <p:cNvSpPr/>
            <p:nvPr/>
          </p:nvSpPr>
          <p:spPr>
            <a:xfrm rot="-300000">
              <a:off x="2378530" y="3548741"/>
              <a:ext cx="228600" cy="7620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Rectangle 5"/>
            <p:cNvSpPr/>
            <p:nvPr/>
          </p:nvSpPr>
          <p:spPr>
            <a:xfrm rot="-300000">
              <a:off x="4415404" y="3622567"/>
              <a:ext cx="2286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363686" y="4924444"/>
            <a:ext cx="274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https://ieeexplore.ieee.org/document/7723830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Trim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SADP Lithography step is simpler than a second LELE Lithography step</a:t>
            </a:r>
          </a:p>
          <a:p>
            <a:pPr lvl="1"/>
            <a:r>
              <a:rPr lang="en-US" dirty="0" smtClean="0"/>
              <a:t>Cheaper</a:t>
            </a:r>
          </a:p>
          <a:p>
            <a:pPr lvl="1"/>
            <a:r>
              <a:rPr lang="en-US" dirty="0" smtClean="0"/>
              <a:t>Less Critical</a:t>
            </a:r>
          </a:p>
        </p:txBody>
      </p:sp>
      <p:pic>
        <p:nvPicPr>
          <p:cNvPr id="4" name="Picture 2" descr="http://semiengineering.com/wp-content/uploads/2014/05/Fig3_SADP_Mas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65" y="2228850"/>
            <a:ext cx="4508361" cy="258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50042" y="4897380"/>
            <a:ext cx="3600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https://semiengineering.com/self-aligned-double-patterning-part-one/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Aligned Quadruple Patterning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“Double SADP”</a:t>
            </a:r>
          </a:p>
          <a:p>
            <a:r>
              <a:rPr lang="en-US" dirty="0" smtClean="0"/>
              <a:t>Doubles resolution</a:t>
            </a:r>
          </a:p>
          <a:p>
            <a:r>
              <a:rPr lang="en-US" dirty="0" smtClean="0"/>
              <a:t>Two trim lithography steps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59" y="2848065"/>
            <a:ext cx="4893469" cy="206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36361" y="4566361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Nakatama</a:t>
            </a:r>
            <a:r>
              <a:rPr lang="en-US" sz="900" dirty="0"/>
              <a:t>, K; et al. SPIE 2012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Self Aligned Quadruple Patterning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" b="11989"/>
          <a:stretch/>
        </p:blipFill>
        <p:spPr bwMode="auto">
          <a:xfrm>
            <a:off x="1233546" y="1657349"/>
            <a:ext cx="6609116" cy="249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86150" y="4799718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Nakatama</a:t>
            </a:r>
            <a:r>
              <a:rPr lang="en-US" sz="900" dirty="0"/>
              <a:t>, K; et al. SPIE 2012</a:t>
            </a:r>
            <a:endParaRPr lang="en-US" sz="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patterns can be printed</a:t>
            </a:r>
          </a:p>
          <a:p>
            <a:r>
              <a:rPr lang="en-US" dirty="0" smtClean="0"/>
              <a:t>Primary and secondary patterns can’t touch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7450"/>
            <a:ext cx="6729413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515" y="4722599"/>
            <a:ext cx="3543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https://http://www.aspdac.com/aspdac2013/archive/pdf/3C-4.pdf/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Anti-parallel line ends</a:t>
            </a:r>
          </a:p>
          <a:p>
            <a:pPr lvl="1"/>
            <a:r>
              <a:rPr lang="en-US" dirty="0" smtClean="0"/>
              <a:t>Trim masks overlap if they are too close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6909"/>
          <a:stretch/>
        </p:blipFill>
        <p:spPr>
          <a:xfrm>
            <a:off x="2457450" y="2628900"/>
            <a:ext cx="4197814" cy="1657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14700" y="4756779"/>
            <a:ext cx="274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https://ieeexplore.ieee.org/document/7723830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Introduction to SADP</a:t>
            </a:r>
          </a:p>
          <a:p>
            <a:r>
              <a:rPr lang="en-US" dirty="0" smtClean="0"/>
              <a:t>Deposition</a:t>
            </a:r>
          </a:p>
          <a:p>
            <a:r>
              <a:rPr lang="en-US" dirty="0" smtClean="0"/>
              <a:t>Trim mask issue</a:t>
            </a:r>
          </a:p>
          <a:p>
            <a:r>
              <a:rPr lang="en-US" dirty="0" smtClean="0"/>
              <a:t>Self Aligned Quadruple Patterning</a:t>
            </a:r>
          </a:p>
          <a:p>
            <a:r>
              <a:rPr lang="en-US" dirty="0"/>
              <a:t>SADP Problems</a:t>
            </a:r>
          </a:p>
          <a:p>
            <a:r>
              <a:rPr lang="en-US" dirty="0" smtClean="0"/>
              <a:t>Via </a:t>
            </a:r>
            <a:r>
              <a:rPr lang="en-US" dirty="0" smtClean="0"/>
              <a:t>Level </a:t>
            </a:r>
            <a:r>
              <a:rPr lang="en-US" dirty="0" smtClean="0"/>
              <a:t>Manufacturing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Turns are difficult to control</a:t>
            </a:r>
          </a:p>
          <a:p>
            <a:pPr lvl="1"/>
            <a:r>
              <a:rPr lang="en-US" dirty="0" smtClean="0"/>
              <a:t>Unideal patterning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3686" y="4924444"/>
            <a:ext cx="274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https://ieeexplore.ieee.org/document/7723830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75"/>
          <a:stretch/>
        </p:blipFill>
        <p:spPr bwMode="auto">
          <a:xfrm>
            <a:off x="2589204" y="2743200"/>
            <a:ext cx="3693110" cy="1809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SADP Problems-Via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manufacturing with SADP or single patterning is not possible</a:t>
            </a:r>
          </a:p>
          <a:p>
            <a:pPr lvl="1"/>
            <a:r>
              <a:rPr lang="en-US" dirty="0" smtClean="0"/>
              <a:t>Requires another double lithography technique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1658" y="4799718"/>
            <a:ext cx="38290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https://ieeexplore-ieee-org.ezproxy.lib.utexas.edu/document/7940014</a:t>
            </a:r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57450" y="2664171"/>
            <a:ext cx="3929063" cy="1707804"/>
            <a:chOff x="1752600" y="3552228"/>
            <a:chExt cx="5238750" cy="22770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2600" y="3733800"/>
              <a:ext cx="5238750" cy="20955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419600" y="3552228"/>
              <a:ext cx="17145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79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Via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633" y="1404285"/>
            <a:ext cx="6172200" cy="3394472"/>
          </a:xfrm>
        </p:spPr>
        <p:txBody>
          <a:bodyPr/>
          <a:lstStyle/>
          <a:p>
            <a:r>
              <a:rPr lang="en-US" dirty="0" smtClean="0"/>
              <a:t>Double manufacturing with half absorbance</a:t>
            </a:r>
          </a:p>
          <a:p>
            <a:r>
              <a:rPr lang="en-US" dirty="0" smtClean="0"/>
              <a:t>The common exposed areas are fully exposed</a:t>
            </a:r>
          </a:p>
          <a:p>
            <a:pPr marL="342900" lvl="1" indent="0">
              <a:buNone/>
            </a:pP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581567" y="2886995"/>
            <a:ext cx="6167082" cy="1771650"/>
            <a:chOff x="584756" y="3849326"/>
            <a:chExt cx="8222776" cy="2362200"/>
          </a:xfrm>
        </p:grpSpPr>
        <p:grpSp>
          <p:nvGrpSpPr>
            <p:cNvPr id="10" name="Group 9"/>
            <p:cNvGrpSpPr/>
            <p:nvPr/>
          </p:nvGrpSpPr>
          <p:grpSpPr>
            <a:xfrm rot="5400000">
              <a:off x="3515044" y="3872072"/>
              <a:ext cx="2064224" cy="2362200"/>
              <a:chOff x="1143000" y="2895600"/>
              <a:chExt cx="2064224" cy="2362200"/>
            </a:xfrm>
            <a:solidFill>
              <a:srgbClr val="FF0000"/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1143000" y="2895600"/>
                <a:ext cx="228600" cy="2362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00200" y="2895600"/>
                <a:ext cx="228600" cy="2362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057400" y="2895600"/>
                <a:ext cx="228600" cy="2362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514600" y="2895600"/>
                <a:ext cx="228600" cy="2362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78624" y="2895600"/>
                <a:ext cx="228600" cy="23622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84756" y="3849326"/>
              <a:ext cx="2064224" cy="2362200"/>
              <a:chOff x="1143000" y="2895600"/>
              <a:chExt cx="2064224" cy="23622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143000" y="2895600"/>
                <a:ext cx="228600" cy="2362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2895600"/>
                <a:ext cx="228600" cy="2362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057400" y="2895600"/>
                <a:ext cx="228600" cy="2362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514600" y="2895600"/>
                <a:ext cx="228600" cy="2362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978624" y="2895600"/>
                <a:ext cx="228600" cy="2362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445332" y="3849326"/>
              <a:ext cx="2362200" cy="2362200"/>
              <a:chOff x="6263754" y="3003076"/>
              <a:chExt cx="2362200" cy="2362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400800" y="3003076"/>
                <a:ext cx="2064224" cy="2362200"/>
                <a:chOff x="1143000" y="2895600"/>
                <a:chExt cx="2064224" cy="23622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1430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16002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20574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5146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978624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6412742" y="3044588"/>
                <a:ext cx="2064224" cy="2362200"/>
                <a:chOff x="1143000" y="2895600"/>
                <a:chExt cx="2064224" cy="2362200"/>
              </a:xfrm>
              <a:solidFill>
                <a:srgbClr val="FF0000"/>
              </a:solidFill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11430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6002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0574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5146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978624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</p:grpSp>
        </p:grpSp>
        <p:sp>
          <p:nvSpPr>
            <p:cNvPr id="30" name="Plus 29"/>
            <p:cNvSpPr/>
            <p:nvPr/>
          </p:nvSpPr>
          <p:spPr>
            <a:xfrm>
              <a:off x="2884404" y="4832260"/>
              <a:ext cx="287740" cy="359095"/>
            </a:xfrm>
            <a:prstGeom prst="mathPlus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1" name="Equal 30"/>
            <p:cNvSpPr/>
            <p:nvPr/>
          </p:nvSpPr>
          <p:spPr>
            <a:xfrm>
              <a:off x="5849095" y="4753585"/>
              <a:ext cx="504683" cy="571500"/>
            </a:xfrm>
            <a:prstGeom prst="mathEqual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47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Via 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etching, unexposed areas form holes</a:t>
            </a:r>
          </a:p>
          <a:p>
            <a:r>
              <a:rPr lang="en-US" dirty="0" smtClean="0"/>
              <a:t>Holes can be filled with a conductive via material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828800" y="2571750"/>
            <a:ext cx="5153736" cy="1771650"/>
            <a:chOff x="914400" y="3429000"/>
            <a:chExt cx="6871648" cy="2362200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3429000"/>
              <a:ext cx="2362200" cy="2362200"/>
              <a:chOff x="6263754" y="3003076"/>
              <a:chExt cx="2362200" cy="23622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400800" y="3003076"/>
                <a:ext cx="2064224" cy="2362200"/>
                <a:chOff x="1143000" y="2895600"/>
                <a:chExt cx="2064224" cy="236220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1430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6002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0574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514600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78624" y="2895600"/>
                  <a:ext cx="228600" cy="2362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 rot="5400000">
                <a:off x="6412742" y="3044588"/>
                <a:ext cx="2064224" cy="2362200"/>
                <a:chOff x="1143000" y="2895600"/>
                <a:chExt cx="2064224" cy="2362200"/>
              </a:xfrm>
              <a:solidFill>
                <a:srgbClr val="FF0000"/>
              </a:solidFill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1430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6002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0574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514600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978624" y="2895600"/>
                  <a:ext cx="228600" cy="23622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00"/>
                </a:p>
              </p:txBody>
            </p:sp>
          </p:grpSp>
        </p:grpSp>
        <p:sp>
          <p:nvSpPr>
            <p:cNvPr id="17" name="Equal 16"/>
            <p:cNvSpPr/>
            <p:nvPr/>
          </p:nvSpPr>
          <p:spPr>
            <a:xfrm>
              <a:off x="4319658" y="4305300"/>
              <a:ext cx="504683" cy="571500"/>
            </a:xfrm>
            <a:prstGeom prst="mathEqual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180309" y="3848817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630685" y="3848100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6" name="Oval 35"/>
            <p:cNvSpPr/>
            <p:nvPr/>
          </p:nvSpPr>
          <p:spPr>
            <a:xfrm>
              <a:off x="6644333" y="4734246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7" name="Oval 36"/>
            <p:cNvSpPr/>
            <p:nvPr/>
          </p:nvSpPr>
          <p:spPr>
            <a:xfrm>
              <a:off x="6187133" y="4781526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8" name="Oval 37"/>
            <p:cNvSpPr/>
            <p:nvPr/>
          </p:nvSpPr>
          <p:spPr>
            <a:xfrm>
              <a:off x="6637509" y="4306017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39" name="Oval 38"/>
            <p:cNvSpPr/>
            <p:nvPr/>
          </p:nvSpPr>
          <p:spPr>
            <a:xfrm>
              <a:off x="6187133" y="5220417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0" name="Oval 39"/>
            <p:cNvSpPr/>
            <p:nvPr/>
          </p:nvSpPr>
          <p:spPr>
            <a:xfrm>
              <a:off x="6187133" y="4303878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1" name="Oval 40"/>
            <p:cNvSpPr/>
            <p:nvPr/>
          </p:nvSpPr>
          <p:spPr>
            <a:xfrm>
              <a:off x="6630685" y="5225653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>
            <a:xfrm>
              <a:off x="7089170" y="3855641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3" name="Oval 42"/>
            <p:cNvSpPr/>
            <p:nvPr/>
          </p:nvSpPr>
          <p:spPr>
            <a:xfrm>
              <a:off x="7102818" y="4741787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4" name="Oval 43"/>
            <p:cNvSpPr/>
            <p:nvPr/>
          </p:nvSpPr>
          <p:spPr>
            <a:xfrm>
              <a:off x="7095994" y="4313558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5" name="Oval 44"/>
            <p:cNvSpPr/>
            <p:nvPr/>
          </p:nvSpPr>
          <p:spPr>
            <a:xfrm>
              <a:off x="7089170" y="5233194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6" name="Oval 45"/>
            <p:cNvSpPr/>
            <p:nvPr/>
          </p:nvSpPr>
          <p:spPr>
            <a:xfrm>
              <a:off x="7543800" y="3848100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7" name="Oval 46"/>
            <p:cNvSpPr/>
            <p:nvPr/>
          </p:nvSpPr>
          <p:spPr>
            <a:xfrm>
              <a:off x="7557448" y="4734246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8" name="Oval 47"/>
            <p:cNvSpPr/>
            <p:nvPr/>
          </p:nvSpPr>
          <p:spPr>
            <a:xfrm>
              <a:off x="7550624" y="4306017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  <p:sp>
          <p:nvSpPr>
            <p:cNvPr id="49" name="Oval 48"/>
            <p:cNvSpPr/>
            <p:nvPr/>
          </p:nvSpPr>
          <p:spPr>
            <a:xfrm>
              <a:off x="7543800" y="5225653"/>
              <a:ext cx="228600" cy="21351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/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3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Via Manufacturing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connects different layers of materials</a:t>
            </a:r>
          </a:p>
          <a:p>
            <a:r>
              <a:rPr lang="en-US" dirty="0" smtClean="0"/>
              <a:t>Other layers formed from other types of patterning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0" y="2800350"/>
            <a:ext cx="3929063" cy="15716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132662"/>
              </p:ext>
            </p:extLst>
          </p:nvPr>
        </p:nvGraphicFramePr>
        <p:xfrm>
          <a:off x="842681" y="1355458"/>
          <a:ext cx="3054912" cy="3788042"/>
        </p:xfrm>
        <a:graphic>
          <a:graphicData uri="http://schemas.openxmlformats.org/drawingml/2006/table">
            <a:tbl>
              <a:tblPr/>
              <a:tblGrid>
                <a:gridCol w="763728"/>
                <a:gridCol w="763728"/>
                <a:gridCol w="763728"/>
                <a:gridCol w="763728"/>
              </a:tblGrid>
              <a:tr h="72988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Company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Logic Process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MMP Patterning Technique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Production Start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20973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Intel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14nm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SADP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2014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9066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Intel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10nm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SAQP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end of </a:t>
                      </a:r>
                      <a:r>
                        <a:rPr lang="en-US" sz="1100" dirty="0" smtClean="0">
                          <a:effectLst/>
                        </a:rPr>
                        <a:t>2018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0973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TSMC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16FF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LELE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09737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TSMC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10FF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SADP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5876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TSMC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7FF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SADP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early </a:t>
                      </a:r>
                      <a:r>
                        <a:rPr lang="en-US" sz="1100" dirty="0" smtClean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58762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Samsung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14LP*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LELE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9066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Samsung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10LPE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LELELE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end of </a:t>
                      </a:r>
                      <a:r>
                        <a:rPr lang="en-US" sz="1100" dirty="0" smtClean="0">
                          <a:effectLst/>
                        </a:rPr>
                        <a:t>2016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69066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Samsung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8LPP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LELELELE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end of 2018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513643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Global-Foundries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7LP</a:t>
                      </a: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SADP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effectLst/>
                        </a:rPr>
                        <a:t>2018</a:t>
                      </a:r>
                      <a:endParaRPr lang="en-US" sz="1100" dirty="0">
                        <a:effectLst/>
                      </a:endParaRPr>
                    </a:p>
                  </a:txBody>
                  <a:tcPr marL="53039" marR="53039" marT="26519" marB="2651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49146"/>
              </p:ext>
            </p:extLst>
          </p:nvPr>
        </p:nvGraphicFramePr>
        <p:xfrm>
          <a:off x="4914900" y="1656591"/>
          <a:ext cx="2812676" cy="2798109"/>
        </p:xfrm>
        <a:graphic>
          <a:graphicData uri="http://schemas.openxmlformats.org/drawingml/2006/table">
            <a:tbl>
              <a:tblPr/>
              <a:tblGrid>
                <a:gridCol w="1406338"/>
                <a:gridCol w="1406338"/>
              </a:tblGrid>
              <a:tr h="4390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Patterning Method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Normalized Wafer Cost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193i SE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193i LELE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193i LELELE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193i SADP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193i SAQP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EUV SE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370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EUV SADP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SADP along with other multiple patterning techniques will continue to be useful</a:t>
            </a:r>
          </a:p>
          <a:p>
            <a:pPr lvl="1"/>
            <a:r>
              <a:rPr lang="en-US" dirty="0" smtClean="0"/>
              <a:t>Combination of multiple patterning techniques</a:t>
            </a:r>
          </a:p>
          <a:p>
            <a:r>
              <a:rPr lang="en-US" dirty="0" smtClean="0"/>
              <a:t>Design considerations will dominate what manufacturing method is used</a:t>
            </a:r>
          </a:p>
          <a:p>
            <a:r>
              <a:rPr lang="en-US" dirty="0" smtClean="0"/>
              <a:t>Future innovations in multiple patterning are required to continue Moore’s Law until NGL’s are feasible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Questions?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/>
              <a:t>Self-Aligned Double Patterning Lithography Aware Detailed Routing With Color </a:t>
            </a:r>
            <a:r>
              <a:rPr lang="en-US" i="1" dirty="0" err="1"/>
              <a:t>Preassignment</a:t>
            </a:r>
            <a:r>
              <a:rPr lang="en-US" i="1" dirty="0"/>
              <a:t> - IEEE Journals &amp; Magazine</a:t>
            </a:r>
            <a:r>
              <a:rPr lang="en-US" dirty="0"/>
              <a:t>, ieeexplore.ieee.org/document/7723830.</a:t>
            </a:r>
          </a:p>
          <a:p>
            <a:r>
              <a:rPr lang="en-US" i="1" dirty="0"/>
              <a:t>Self-Aligned Double Patterning-Aware Detailed Routing with Double via Insertion and via Manufacturability Consideration - IEEE Conference Publication</a:t>
            </a:r>
            <a:r>
              <a:rPr lang="en-US" dirty="0"/>
              <a:t>, ieeexplore.ieee.org/document/7544285.</a:t>
            </a:r>
          </a:p>
          <a:p>
            <a:r>
              <a:rPr lang="en-US" dirty="0"/>
              <a:t>“Fill/Cut Self-Aligned Double-Patterning.” </a:t>
            </a:r>
            <a:r>
              <a:rPr lang="en-US" i="1" dirty="0"/>
              <a:t>Semiconductor Engineering</a:t>
            </a:r>
            <a:r>
              <a:rPr lang="en-US" dirty="0"/>
              <a:t>, semiengineering.com/</a:t>
            </a:r>
            <a:r>
              <a:rPr lang="en-US" dirty="0" err="1"/>
              <a:t>fillcut</a:t>
            </a:r>
            <a:r>
              <a:rPr lang="en-US" dirty="0"/>
              <a:t>-self-aligned-double-patterning/.</a:t>
            </a:r>
          </a:p>
          <a:p>
            <a:r>
              <a:rPr lang="en-US" dirty="0"/>
              <a:t>Mack, Chris. “Lecture 59 (CHE 323) Lithography Double Patterning.” </a:t>
            </a:r>
            <a:r>
              <a:rPr lang="en-US" i="1" dirty="0"/>
              <a:t>YouTube</a:t>
            </a:r>
            <a:r>
              <a:rPr lang="en-US" dirty="0"/>
              <a:t>, YouTube, 8 Nov. 2013, www.youtube.com/watch?v=Foush3X7dCc.</a:t>
            </a:r>
          </a:p>
          <a:p>
            <a:r>
              <a:rPr lang="en-US" dirty="0"/>
              <a:t>Nakayama, Koichi, et al. “Self-Aligned Double and Quadruple Patterning Layout Principle.” </a:t>
            </a:r>
            <a:r>
              <a:rPr lang="en-US" i="1" dirty="0"/>
              <a:t>Search the World's Largest Collection of Optics and Photonics Applied Research.</a:t>
            </a:r>
            <a:r>
              <a:rPr lang="en-US" dirty="0"/>
              <a:t>, International Society for Optics and Photonics, 14 Mar. 2012, www.spiedigitallibrary.org/conference-proceedings-of-spie/8327/83270V/Self-aligned-double-and-quadruple-patterning-layout-principle/10.1117/12.916678.full.</a:t>
            </a:r>
          </a:p>
          <a:p>
            <a:r>
              <a:rPr lang="en-US" dirty="0"/>
              <a:t>“Self-Aligned Double Patterning, Part One.” </a:t>
            </a:r>
            <a:r>
              <a:rPr lang="en-US" i="1" dirty="0"/>
              <a:t>Semiconductor Engineering</a:t>
            </a:r>
            <a:r>
              <a:rPr lang="en-US" dirty="0"/>
              <a:t>, semiengineering.com/self-aligned-double-patterning-part-one/.</a:t>
            </a:r>
          </a:p>
          <a:p>
            <a:r>
              <a:rPr lang="en-US" dirty="0"/>
              <a:t>“Triple Patterning and Self-Aligned Double Patterning (SADP).” </a:t>
            </a:r>
            <a:r>
              <a:rPr lang="en-US" i="1" dirty="0"/>
              <a:t>Tech Design Forum Techniques</a:t>
            </a:r>
            <a:r>
              <a:rPr lang="en-US" dirty="0"/>
              <a:t>, www.techdesignforums.com/practice/guides/triple-patterning-self-aligned-double-patterning-sadp/.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Patterning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Lithography and Etch</a:t>
            </a:r>
          </a:p>
          <a:p>
            <a:pPr lvl="1"/>
            <a:r>
              <a:rPr lang="en-US" dirty="0" smtClean="0"/>
              <a:t>Lay photoresist</a:t>
            </a:r>
          </a:p>
          <a:p>
            <a:pPr lvl="1"/>
            <a:r>
              <a:rPr lang="en-US" dirty="0" smtClean="0"/>
              <a:t>Lithography</a:t>
            </a:r>
          </a:p>
          <a:p>
            <a:pPr lvl="1"/>
            <a:r>
              <a:rPr lang="en-US" dirty="0" smtClean="0"/>
              <a:t>Develop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574" y="1803037"/>
            <a:ext cx="4100064" cy="239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7542" y="4889070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Chris Mack Lecture 59 (CHE 323) Lithography Double Manufacturing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Patterning Resolution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Theoretical Limit at 36nm</a:t>
            </a:r>
          </a:p>
          <a:p>
            <a:pPr lvl="1"/>
            <a:r>
              <a:rPr lang="en-US" dirty="0" smtClean="0"/>
              <a:t>Formula is for half pitch: full pitch is 80nm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91" y="2368675"/>
            <a:ext cx="3532392" cy="2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39853" y="4510820"/>
            <a:ext cx="17448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https://http://www.aspdac.com/aspdac2013/archive/pdf/3C-4.pdf/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Lithography Double Patterning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Litho</a:t>
            </a:r>
            <a:r>
              <a:rPr lang="en-US" dirty="0" smtClean="0"/>
              <a:t>-etch-</a:t>
            </a:r>
            <a:r>
              <a:rPr lang="en-US" dirty="0" err="1" smtClean="0"/>
              <a:t>Litho</a:t>
            </a:r>
            <a:r>
              <a:rPr lang="en-US" dirty="0" smtClean="0"/>
              <a:t>-Etch</a:t>
            </a:r>
          </a:p>
          <a:p>
            <a:r>
              <a:rPr lang="en-US" dirty="0" err="1" smtClean="0"/>
              <a:t>Litho</a:t>
            </a:r>
            <a:r>
              <a:rPr lang="en-US" dirty="0" smtClean="0"/>
              <a:t>-freeze-</a:t>
            </a:r>
            <a:r>
              <a:rPr lang="en-US" dirty="0" err="1" smtClean="0"/>
              <a:t>Litho</a:t>
            </a:r>
            <a:r>
              <a:rPr lang="en-US" dirty="0" smtClean="0"/>
              <a:t>-Etch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86050"/>
            <a:ext cx="3143250" cy="186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2694215"/>
            <a:ext cx="2686050" cy="1869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90215" y="4767263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Chris Mack Lecture 59 (CHE 323) Lithography Double Manufacturing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Lithography Double Patterning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Expensive: two lithography steps</a:t>
            </a:r>
          </a:p>
          <a:p>
            <a:pPr lvl="1"/>
            <a:r>
              <a:rPr lang="en-US" dirty="0"/>
              <a:t>Overlay </a:t>
            </a:r>
            <a:r>
              <a:rPr lang="en-US" dirty="0" smtClean="0"/>
              <a:t>problem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14501" y="2720197"/>
            <a:ext cx="5544545" cy="1937924"/>
            <a:chOff x="401444" y="3886199"/>
            <a:chExt cx="7392727" cy="2583899"/>
          </a:xfrm>
        </p:grpSpPr>
        <p:pic>
          <p:nvPicPr>
            <p:cNvPr id="9218" name="Picture 2" descr="fig1-lele-vs-sad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60" t="10829" r="26128" b="54714"/>
            <a:stretch/>
          </p:blipFill>
          <p:spPr bwMode="auto">
            <a:xfrm>
              <a:off x="401444" y="3886199"/>
              <a:ext cx="7392727" cy="2405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fig1-lele-vs-sad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54" t="88022" r="59257" b="2147"/>
            <a:stretch/>
          </p:blipFill>
          <p:spPr bwMode="auto">
            <a:xfrm>
              <a:off x="990600" y="5780316"/>
              <a:ext cx="2253163" cy="689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2300568" y="4873350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https://semiengineering.com/fillcut-self-aligned-double-patterning/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Aligned Double Patterning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900" y="1358757"/>
            <a:ext cx="6172200" cy="32100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4750" y="4692203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Nakatama</a:t>
            </a:r>
            <a:r>
              <a:rPr lang="en-US" sz="900" dirty="0"/>
              <a:t>, K; et al. SPIE 2012</a:t>
            </a:r>
            <a:endParaRPr lang="en-US" sz="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Conformal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3: Deposition of sidewall material</a:t>
            </a:r>
          </a:p>
          <a:p>
            <a:r>
              <a:rPr lang="en-US" dirty="0" smtClean="0"/>
              <a:t>Thickness of deposited layer is crucial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972" y="2286001"/>
            <a:ext cx="3414713" cy="247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80972" y="4836018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Chris Mack Lecture 59 (CHE 323) Lithography Double Manufacturing</a:t>
            </a:r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Vapor Deposition (CVD)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Deposition method of choice</a:t>
            </a:r>
          </a:p>
          <a:p>
            <a:pPr lvl="1"/>
            <a:r>
              <a:rPr lang="en-US" dirty="0" smtClean="0"/>
              <a:t>Able to deposit on resist material and wafer</a:t>
            </a:r>
          </a:p>
          <a:p>
            <a:pPr lvl="1"/>
            <a:r>
              <a:rPr lang="en-US" dirty="0" smtClean="0"/>
              <a:t>High quality</a:t>
            </a:r>
          </a:p>
          <a:p>
            <a:pPr lvl="1"/>
            <a:r>
              <a:rPr lang="en-US" dirty="0" smtClean="0"/>
              <a:t>Anisotropic process</a:t>
            </a:r>
          </a:p>
          <a:p>
            <a:pPr lvl="1"/>
            <a:r>
              <a:rPr lang="en-US" dirty="0" smtClean="0"/>
              <a:t>Industrially viable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2571750"/>
            <a:ext cx="28341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60056" y="4897256"/>
            <a:ext cx="3371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Chris Mack Lecture 59 (CHE 323) Lithography Double Manufacturing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3"/>
            <a:ext cx="1600200" cy="273844"/>
          </a:xfrm>
          <a:prstGeom prst="rect">
            <a:avLst/>
          </a:prstGeom>
        </p:spPr>
        <p:txBody>
          <a:bodyPr/>
          <a:lstStyle/>
          <a:p>
            <a:fld id="{F74D7C16-AB54-4B75-B854-EC77AC9B7A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-PPT-Presentation_Wide-Format-New-2015-branding (2)">
  <a:themeElements>
    <a:clrScheme name="Custom 5">
      <a:dk1>
        <a:srgbClr val="000000"/>
      </a:dk1>
      <a:lt1>
        <a:srgbClr val="FFFFFF"/>
      </a:lt1>
      <a:dk2>
        <a:srgbClr val="3A3E40"/>
      </a:dk2>
      <a:lt2>
        <a:srgbClr val="595A5B"/>
      </a:lt2>
      <a:accent1>
        <a:srgbClr val="F2A900"/>
      </a:accent1>
      <a:accent2>
        <a:srgbClr val="BF5700"/>
      </a:accent2>
      <a:accent3>
        <a:srgbClr val="005E86"/>
      </a:accent3>
      <a:accent4>
        <a:srgbClr val="43695B"/>
      </a:accent4>
      <a:accent5>
        <a:srgbClr val="333F48"/>
      </a:accent5>
      <a:accent6>
        <a:srgbClr val="C1B688"/>
      </a:accent6>
      <a:hlink>
        <a:srgbClr val="003E5C"/>
      </a:hlink>
      <a:folHlink>
        <a:srgbClr val="787A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CHE-PPT-Presentation_Wide-Format-New-2015-branding (2)</Template>
  <TotalTime>86</TotalTime>
  <Words>650</Words>
  <Application>Microsoft Office PowerPoint</Application>
  <PresentationFormat>On-screen Show (16:9)</PresentationFormat>
  <Paragraphs>200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ＭＳ Ｐゴシック</vt:lpstr>
      <vt:lpstr>Arial</vt:lpstr>
      <vt:lpstr>Calibri</vt:lpstr>
      <vt:lpstr>Charis SIL</vt:lpstr>
      <vt:lpstr>Lucida Grande</vt:lpstr>
      <vt:lpstr>Open Sans</vt:lpstr>
      <vt:lpstr>CHE-PPT-Presentation_Wide-Format-New-2015-branding (2)</vt:lpstr>
      <vt:lpstr>Double Patterning</vt:lpstr>
      <vt:lpstr>Outline</vt:lpstr>
      <vt:lpstr>Single Patterning</vt:lpstr>
      <vt:lpstr>Single Patterning Resolution Limit</vt:lpstr>
      <vt:lpstr>Two Lithography Double Patterning</vt:lpstr>
      <vt:lpstr>Two Lithography Double Patterning</vt:lpstr>
      <vt:lpstr>Self Aligned Double Patterning</vt:lpstr>
      <vt:lpstr>Conformal Deposition</vt:lpstr>
      <vt:lpstr>Chemical Vapor Deposition (CVD)</vt:lpstr>
      <vt:lpstr>Chemical Vapor Deposition (CVD)</vt:lpstr>
      <vt:lpstr>Etching</vt:lpstr>
      <vt:lpstr>Trim Mask Issue</vt:lpstr>
      <vt:lpstr>Trim Masks</vt:lpstr>
      <vt:lpstr>Trim Masks</vt:lpstr>
      <vt:lpstr>Trim Masks</vt:lpstr>
      <vt:lpstr>Self Aligned Quadruple Patterning</vt:lpstr>
      <vt:lpstr>Self Aligned Quadruple Patterning</vt:lpstr>
      <vt:lpstr>SADP Problems</vt:lpstr>
      <vt:lpstr>SADP Problems</vt:lpstr>
      <vt:lpstr>SADP Problems</vt:lpstr>
      <vt:lpstr>SADP Problems-Via Manufacturing</vt:lpstr>
      <vt:lpstr>Via Manufacturing</vt:lpstr>
      <vt:lpstr>Via Manufacturing</vt:lpstr>
      <vt:lpstr>Via Manufacturing</vt:lpstr>
      <vt:lpstr>In Practice</vt:lpstr>
      <vt:lpstr>Conclusions</vt:lpstr>
      <vt:lpstr>PowerPoint Presentation</vt:lpstr>
      <vt:lpstr>References</vt:lpstr>
    </vt:vector>
  </TitlesOfParts>
  <Company>The 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 Here and Can Take Two  or More Lines</dc:title>
  <dc:creator>Meier, Marisa</dc:creator>
  <cp:lastModifiedBy>Samuel Johnson</cp:lastModifiedBy>
  <cp:revision>8</cp:revision>
  <dcterms:created xsi:type="dcterms:W3CDTF">2015-10-08T17:19:22Z</dcterms:created>
  <dcterms:modified xsi:type="dcterms:W3CDTF">2018-11-05T01:13:00Z</dcterms:modified>
</cp:coreProperties>
</file>